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69" r:id="rId13"/>
    <p:sldId id="271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7875" y="3931920"/>
            <a:ext cx="9144000" cy="1548068"/>
          </a:xfrm>
        </p:spPr>
        <p:txBody>
          <a:bodyPr/>
          <a:lstStyle/>
          <a:p>
            <a:r>
              <a:rPr lang="hr-HR" dirty="0" smtClean="0"/>
              <a:t>Obrada podataka – matematičke formule i funkcije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Nizovi podataka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4061" y="158691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Pomoću ručice za popunjavanje možemo stvarati i </a:t>
            </a:r>
            <a:r>
              <a:rPr lang="hr-HR" b="1" dirty="0" smtClean="0"/>
              <a:t>nizove podataka </a:t>
            </a:r>
            <a:r>
              <a:rPr lang="hr-HR" dirty="0" smtClean="0"/>
              <a:t>koji mogu biti: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b="1" dirty="0" smtClean="0"/>
              <a:t>linearni</a:t>
            </a:r>
            <a:r>
              <a:rPr lang="hr-HR" dirty="0" smtClean="0"/>
              <a:t> (1,2,3,4 ili 2,4,6,8)</a:t>
            </a:r>
          </a:p>
          <a:p>
            <a:r>
              <a:rPr lang="hr-HR" b="1" dirty="0" smtClean="0"/>
              <a:t>rastući</a:t>
            </a:r>
            <a:r>
              <a:rPr lang="hr-HR" dirty="0" smtClean="0"/>
              <a:t> (3,9,27)</a:t>
            </a:r>
          </a:p>
          <a:p>
            <a:r>
              <a:rPr lang="hr-HR" b="1" dirty="0" smtClean="0"/>
              <a:t>datumski niz</a:t>
            </a:r>
          </a:p>
          <a:p>
            <a:r>
              <a:rPr lang="hr-HR" b="1" dirty="0" smtClean="0"/>
              <a:t>samoispuna</a:t>
            </a:r>
            <a:r>
              <a:rPr lang="hr-HR" dirty="0" smtClean="0"/>
              <a:t> (učenik 1, učenik 2, učenik 3)</a:t>
            </a:r>
          </a:p>
          <a:p>
            <a:r>
              <a:rPr lang="hr-HR" b="1" dirty="0" smtClean="0"/>
              <a:t>unaprijed određeni niz </a:t>
            </a:r>
            <a:r>
              <a:rPr lang="hr-HR" dirty="0" smtClean="0"/>
              <a:t>(ponedjeljak, utorak, srijeda)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5424" y="2550387"/>
            <a:ext cx="22383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426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– stvaranje niza brojeva</a:t>
            </a:r>
            <a:endParaRPr lang="hr-HR" dirty="0"/>
          </a:p>
        </p:txBody>
      </p:sp>
      <p:sp>
        <p:nvSpPr>
          <p:cNvPr id="5" name="Strelica udesno 4"/>
          <p:cNvSpPr/>
          <p:nvPr/>
        </p:nvSpPr>
        <p:spPr>
          <a:xfrm>
            <a:off x="3827349" y="3248367"/>
            <a:ext cx="2808514" cy="4963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584" y="2034489"/>
            <a:ext cx="1515427" cy="3420535"/>
          </a:xfrm>
          <a:prstGeom prst="rect">
            <a:avLst/>
          </a:prstGeom>
        </p:spPr>
      </p:pic>
      <p:grpSp>
        <p:nvGrpSpPr>
          <p:cNvPr id="8" name="Grupa 7"/>
          <p:cNvGrpSpPr/>
          <p:nvPr/>
        </p:nvGrpSpPr>
        <p:grpSpPr>
          <a:xfrm>
            <a:off x="934403" y="1948951"/>
            <a:ext cx="1652043" cy="3452205"/>
            <a:chOff x="934403" y="1948951"/>
            <a:chExt cx="1652043" cy="3452205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 rotWithShape="1">
            <a:blip r:embed="rId3"/>
            <a:srcRect r="4220"/>
            <a:stretch/>
          </p:blipFill>
          <p:spPr>
            <a:xfrm>
              <a:off x="934403" y="1948951"/>
              <a:ext cx="1482226" cy="3452205"/>
            </a:xfrm>
            <a:prstGeom prst="rect">
              <a:avLst/>
            </a:prstGeom>
          </p:spPr>
        </p:pic>
        <p:sp>
          <p:nvSpPr>
            <p:cNvPr id="7" name="Plus 6"/>
            <p:cNvSpPr/>
            <p:nvPr/>
          </p:nvSpPr>
          <p:spPr>
            <a:xfrm>
              <a:off x="2246811" y="2704012"/>
              <a:ext cx="339635" cy="339634"/>
            </a:xfrm>
            <a:prstGeom prst="mathPlus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</p:grpSp>
      <p:sp>
        <p:nvSpPr>
          <p:cNvPr id="9" name="Pravokutnik 8"/>
          <p:cNvSpPr/>
          <p:nvPr/>
        </p:nvSpPr>
        <p:spPr>
          <a:xfrm>
            <a:off x="2849287" y="4085585"/>
            <a:ext cx="476463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Povlačenjem ručice za popunjavanje </a:t>
            </a:r>
          </a:p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stvara se sljedeći niz brojeva.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2692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Formati brojeva u ćelijama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3421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Ako želimo oblikovati broj u ćeliji, potrebno je označiti ćeliju, pokrenuti dijaloški okvir </a:t>
            </a:r>
            <a:r>
              <a:rPr lang="hr-HR" b="1" dirty="0" smtClean="0"/>
              <a:t>Oblikovanje ćelije </a:t>
            </a:r>
            <a:r>
              <a:rPr lang="hr-HR" dirty="0" smtClean="0"/>
              <a:t>te odabrati karticu </a:t>
            </a:r>
            <a:r>
              <a:rPr lang="hr-HR" b="1" dirty="0" smtClean="0"/>
              <a:t>Broj</a:t>
            </a:r>
            <a:r>
              <a:rPr lang="hr-HR" dirty="0" smtClean="0"/>
              <a:t>.</a:t>
            </a:r>
            <a:endParaRPr lang="hr-HR" dirty="0"/>
          </a:p>
        </p:txBody>
      </p:sp>
      <p:grpSp>
        <p:nvGrpSpPr>
          <p:cNvPr id="7" name="Grupa 6"/>
          <p:cNvGrpSpPr/>
          <p:nvPr/>
        </p:nvGrpSpPr>
        <p:grpSpPr>
          <a:xfrm>
            <a:off x="2094275" y="2671358"/>
            <a:ext cx="8251508" cy="3224452"/>
            <a:chOff x="1793829" y="2401418"/>
            <a:chExt cx="8917714" cy="3820963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93829" y="2547257"/>
              <a:ext cx="1413367" cy="3529285"/>
            </a:xfrm>
            <a:prstGeom prst="rect">
              <a:avLst/>
            </a:prstGeom>
          </p:spPr>
        </p:pic>
        <p:sp>
          <p:nvSpPr>
            <p:cNvPr id="5" name="Strelica udesno 4"/>
            <p:cNvSpPr/>
            <p:nvPr/>
          </p:nvSpPr>
          <p:spPr>
            <a:xfrm>
              <a:off x="3866671" y="4102894"/>
              <a:ext cx="1737360" cy="41801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6" name="Slika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63507" y="2401418"/>
              <a:ext cx="4448036" cy="38209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46006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252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Prisjetimo se – osnovne funkcije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911" y="1483587"/>
            <a:ext cx="9782175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Ostale funkcije u Excelu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8558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U Microsoft Excelu postoji još mnogo funkcija. Ostale funkcije možemo upoznati na kartici </a:t>
            </a:r>
            <a:r>
              <a:rPr lang="hr-HR" b="1" dirty="0" smtClean="0"/>
              <a:t>Formule</a:t>
            </a:r>
            <a:r>
              <a:rPr lang="hr-HR" dirty="0" smtClean="0"/>
              <a:t>, u grupi </a:t>
            </a:r>
            <a:r>
              <a:rPr lang="hr-HR" b="1" dirty="0" smtClean="0"/>
              <a:t>Biblioteka</a:t>
            </a:r>
            <a:r>
              <a:rPr lang="hr-HR" dirty="0" smtClean="0"/>
              <a:t> </a:t>
            </a:r>
            <a:r>
              <a:rPr lang="hr-HR" b="1" dirty="0" smtClean="0"/>
              <a:t>funkcija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64" y="3218497"/>
            <a:ext cx="10182485" cy="200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051784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Istražite čemu služe funkcije: SUMIF, COUNTIF, ROUNDIF, MOD, INT, NOW, COUNTA, PRODUCT, SQRT.</a:t>
            </a:r>
            <a:endParaRPr lang="hr-HR" dirty="0"/>
          </a:p>
        </p:txBody>
      </p:sp>
      <p:grpSp>
        <p:nvGrpSpPr>
          <p:cNvPr id="13" name="Grupa 12"/>
          <p:cNvGrpSpPr/>
          <p:nvPr/>
        </p:nvGrpSpPr>
        <p:grpSpPr>
          <a:xfrm>
            <a:off x="1101185" y="2978332"/>
            <a:ext cx="10252614" cy="2607634"/>
            <a:chOff x="1101185" y="3214136"/>
            <a:chExt cx="10209602" cy="2371829"/>
          </a:xfrm>
        </p:grpSpPr>
        <p:sp>
          <p:nvSpPr>
            <p:cNvPr id="4" name="Pravokutnik 3"/>
            <p:cNvSpPr/>
            <p:nvPr/>
          </p:nvSpPr>
          <p:spPr>
            <a:xfrm rot="1541718">
              <a:off x="1852168" y="4803299"/>
              <a:ext cx="100380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SUMIF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5" name="Pravokutnik 4"/>
            <p:cNvSpPr/>
            <p:nvPr/>
          </p:nvSpPr>
          <p:spPr>
            <a:xfrm rot="19570843">
              <a:off x="10061213" y="5124300"/>
              <a:ext cx="1249574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COUNTA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6" name="Pravokutnik 5"/>
            <p:cNvSpPr/>
            <p:nvPr/>
          </p:nvSpPr>
          <p:spPr>
            <a:xfrm rot="20370356">
              <a:off x="1101185" y="3473126"/>
              <a:ext cx="857799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NOW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Pravokutnik 6"/>
            <p:cNvSpPr/>
            <p:nvPr/>
          </p:nvSpPr>
          <p:spPr>
            <a:xfrm rot="1620312">
              <a:off x="7113983" y="5098848"/>
              <a:ext cx="141263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PRODUCT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Pravokutnik 7"/>
            <p:cNvSpPr/>
            <p:nvPr/>
          </p:nvSpPr>
          <p:spPr>
            <a:xfrm>
              <a:off x="2899522" y="3345130"/>
              <a:ext cx="611065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INT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Pravokutnik 8"/>
            <p:cNvSpPr/>
            <p:nvPr/>
          </p:nvSpPr>
          <p:spPr>
            <a:xfrm rot="5400000">
              <a:off x="9664377" y="3403451"/>
              <a:ext cx="840295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MOD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Pravokutnik 9"/>
            <p:cNvSpPr/>
            <p:nvPr/>
          </p:nvSpPr>
          <p:spPr>
            <a:xfrm>
              <a:off x="4915111" y="4803300"/>
              <a:ext cx="135505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ROUNDIF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Pravokutnik 10"/>
            <p:cNvSpPr/>
            <p:nvPr/>
          </p:nvSpPr>
          <p:spPr>
            <a:xfrm rot="2508750">
              <a:off x="7980317" y="3985163"/>
              <a:ext cx="846900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SQRT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Pravokutnik 11"/>
            <p:cNvSpPr/>
            <p:nvPr/>
          </p:nvSpPr>
          <p:spPr>
            <a:xfrm rot="19570843">
              <a:off x="4829501" y="3560996"/>
              <a:ext cx="1313693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COUNTIF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3995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Ugnježđivanje funkcija u Excelu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633772"/>
          </a:xfrm>
        </p:spPr>
        <p:txBody>
          <a:bodyPr/>
          <a:lstStyle/>
          <a:p>
            <a:r>
              <a:rPr lang="hr-HR" dirty="0" smtClean="0"/>
              <a:t>uporaba druge funkcije kao argumenta funkcije</a:t>
            </a:r>
            <a:endParaRPr lang="hr-HR" dirty="0"/>
          </a:p>
        </p:txBody>
      </p:sp>
      <p:grpSp>
        <p:nvGrpSpPr>
          <p:cNvPr id="10" name="Grupa 9"/>
          <p:cNvGrpSpPr/>
          <p:nvPr/>
        </p:nvGrpSpPr>
        <p:grpSpPr>
          <a:xfrm>
            <a:off x="1008016" y="2826203"/>
            <a:ext cx="10345783" cy="2406976"/>
            <a:chOff x="1008016" y="2826203"/>
            <a:chExt cx="10345783" cy="2406976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33524" y="2826203"/>
              <a:ext cx="9820275" cy="552450"/>
            </a:xfrm>
            <a:prstGeom prst="rect">
              <a:avLst/>
            </a:prstGeom>
          </p:spPr>
        </p:pic>
        <p:cxnSp>
          <p:nvCxnSpPr>
            <p:cNvPr id="6" name="Ravni poveznik sa strelicom 5"/>
            <p:cNvCxnSpPr/>
            <p:nvPr/>
          </p:nvCxnSpPr>
          <p:spPr>
            <a:xfrm flipH="1" flipV="1">
              <a:off x="3971109" y="3339464"/>
              <a:ext cx="169817" cy="10627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avni poveznik sa strelicom 7"/>
            <p:cNvCxnSpPr/>
            <p:nvPr/>
          </p:nvCxnSpPr>
          <p:spPr>
            <a:xfrm flipV="1">
              <a:off x="1946366" y="3339464"/>
              <a:ext cx="391886" cy="10627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Pravokutnik 8"/>
            <p:cNvSpPr/>
            <p:nvPr/>
          </p:nvSpPr>
          <p:spPr>
            <a:xfrm>
              <a:off x="1008016" y="4402182"/>
              <a:ext cx="4927696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Funkcije SUM i AVERAGE ugniježđene </a:t>
              </a:r>
            </a:p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su unutar funkcije IF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189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– funkcija IF (ako)</a:t>
            </a:r>
            <a:endParaRPr lang="hr-HR" dirty="0"/>
          </a:p>
        </p:txBody>
      </p:sp>
      <p:grpSp>
        <p:nvGrpSpPr>
          <p:cNvPr id="20" name="Grupa 19"/>
          <p:cNvGrpSpPr/>
          <p:nvPr/>
        </p:nvGrpSpPr>
        <p:grpSpPr>
          <a:xfrm>
            <a:off x="882694" y="2063932"/>
            <a:ext cx="10426609" cy="3299877"/>
            <a:chOff x="154305" y="2423165"/>
            <a:chExt cx="10881495" cy="3659101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4305" y="2423165"/>
              <a:ext cx="5257133" cy="2324100"/>
            </a:xfrm>
            <a:prstGeom prst="rect">
              <a:avLst/>
            </a:prstGeom>
          </p:spPr>
        </p:pic>
        <p:sp>
          <p:nvSpPr>
            <p:cNvPr id="5" name="Strelica udesno 4"/>
            <p:cNvSpPr/>
            <p:nvPr/>
          </p:nvSpPr>
          <p:spPr>
            <a:xfrm>
              <a:off x="5551714" y="3265714"/>
              <a:ext cx="1580606" cy="56170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6" name="Slika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35375" y="2423165"/>
              <a:ext cx="3400425" cy="2324100"/>
            </a:xfrm>
            <a:prstGeom prst="rect">
              <a:avLst/>
            </a:prstGeom>
          </p:spPr>
        </p:pic>
        <p:cxnSp>
          <p:nvCxnSpPr>
            <p:cNvPr id="9" name="Ravni poveznik sa strelicom 8"/>
            <p:cNvCxnSpPr/>
            <p:nvPr/>
          </p:nvCxnSpPr>
          <p:spPr>
            <a:xfrm flipV="1">
              <a:off x="2442754" y="4637316"/>
              <a:ext cx="0" cy="6139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ni poveznik sa strelicom 12"/>
            <p:cNvCxnSpPr/>
            <p:nvPr/>
          </p:nvCxnSpPr>
          <p:spPr>
            <a:xfrm flipV="1">
              <a:off x="4206240" y="4603575"/>
              <a:ext cx="261257" cy="6476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ni poveznik sa strelicom 14"/>
            <p:cNvCxnSpPr/>
            <p:nvPr/>
          </p:nvCxnSpPr>
          <p:spPr>
            <a:xfrm flipH="1" flipV="1">
              <a:off x="5159829" y="4637316"/>
              <a:ext cx="1528354" cy="7576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Pravokutnik 16"/>
            <p:cNvSpPr/>
            <p:nvPr/>
          </p:nvSpPr>
          <p:spPr>
            <a:xfrm>
              <a:off x="3254217" y="5251269"/>
              <a:ext cx="2271006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Ispisuje se ako je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uvjet ispunjen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8" name="Pravokutnik 17"/>
            <p:cNvSpPr/>
            <p:nvPr/>
          </p:nvSpPr>
          <p:spPr>
            <a:xfrm>
              <a:off x="6668724" y="4944292"/>
              <a:ext cx="2673296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Ispisuje se ako uvjet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nije ispunjen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9" name="Pravokutnik 18"/>
            <p:cNvSpPr/>
            <p:nvPr/>
          </p:nvSpPr>
          <p:spPr>
            <a:xfrm>
              <a:off x="2017830" y="5268350"/>
              <a:ext cx="849848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Uvjet</a:t>
              </a:r>
              <a:endPara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5569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Kopiranje formula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70492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Kako bi uštedjeli vrijeme potrebno za izračun formule možemo </a:t>
            </a:r>
            <a:r>
              <a:rPr lang="hr-HR" b="1" dirty="0" smtClean="0"/>
              <a:t>kopirati</a:t>
            </a:r>
            <a:r>
              <a:rPr lang="hr-HR" dirty="0" smtClean="0"/>
              <a:t>. Formule najjednostavnije kopiramo povlačeći </a:t>
            </a:r>
            <a:r>
              <a:rPr lang="hr-HR" b="1" dirty="0" smtClean="0"/>
              <a:t>ručicu za popunjavanje</a:t>
            </a:r>
            <a:r>
              <a:rPr lang="hr-HR" dirty="0" smtClean="0"/>
              <a:t>, koja se nalazi u donjem desnom kutu aktivne ćelije, u obliku crnog križića (</a:t>
            </a:r>
            <a:r>
              <a:rPr lang="hr-HR" dirty="0" smtClean="0">
                <a:solidFill>
                  <a:schemeClr val="tx1"/>
                </a:solidFill>
              </a:rPr>
              <a:t>+</a:t>
            </a:r>
            <a:r>
              <a:rPr lang="hr-HR" dirty="0" smtClean="0"/>
              <a:t>).</a:t>
            </a: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FE8758E-1834-4AB9-9283-0907EFD7DE0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58854" y="4003770"/>
            <a:ext cx="310515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21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Vrste adresa u Excelu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7523" y="1532097"/>
            <a:ext cx="10515600" cy="49008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Excel poznaje nekoliko vrsta adresa ćelija: 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grpSp>
        <p:nvGrpSpPr>
          <p:cNvPr id="47" name="Grupa 46"/>
          <p:cNvGrpSpPr/>
          <p:nvPr/>
        </p:nvGrpSpPr>
        <p:grpSpPr>
          <a:xfrm>
            <a:off x="557523" y="2381473"/>
            <a:ext cx="10319728" cy="1200329"/>
            <a:chOff x="838199" y="2304984"/>
            <a:chExt cx="10173653" cy="1200329"/>
          </a:xfrm>
        </p:grpSpPr>
        <p:grpSp>
          <p:nvGrpSpPr>
            <p:cNvPr id="34" name="Grupa 33"/>
            <p:cNvGrpSpPr/>
            <p:nvPr/>
          </p:nvGrpSpPr>
          <p:grpSpPr>
            <a:xfrm>
              <a:off x="838199" y="2581984"/>
              <a:ext cx="4545944" cy="646331"/>
              <a:chOff x="1214776" y="3097964"/>
              <a:chExt cx="4545944" cy="646331"/>
            </a:xfrm>
          </p:grpSpPr>
          <p:sp>
            <p:nvSpPr>
              <p:cNvPr id="31" name="Pravokutnik 30"/>
              <p:cNvSpPr/>
              <p:nvPr/>
            </p:nvSpPr>
            <p:spPr>
              <a:xfrm>
                <a:off x="1214776" y="3097964"/>
                <a:ext cx="3858043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hr-HR" sz="3600" b="0" cap="none" spc="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RELATIVNA ADRESA</a:t>
                </a:r>
                <a:endParaRPr lang="hr-H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cxnSp>
            <p:nvCxnSpPr>
              <p:cNvPr id="33" name="Ravni poveznik sa strelicom 32"/>
              <p:cNvCxnSpPr>
                <a:stCxn id="31" idx="3"/>
              </p:cNvCxnSpPr>
              <p:nvPr/>
            </p:nvCxnSpPr>
            <p:spPr>
              <a:xfrm>
                <a:off x="5072819" y="3421130"/>
                <a:ext cx="687901" cy="133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Pravokutnik 35"/>
            <p:cNvSpPr/>
            <p:nvPr/>
          </p:nvSpPr>
          <p:spPr>
            <a:xfrm>
              <a:off x="6783900" y="2304984"/>
              <a:ext cx="4227952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3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Pri kopiranju formula </a:t>
              </a:r>
            </a:p>
            <a:p>
              <a:pPr algn="ctr"/>
              <a:r>
                <a:rPr lang="hr-HR" sz="36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adresa se </a:t>
              </a:r>
              <a:r>
                <a:rPr lang="hr-HR" sz="36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mijenja</a:t>
              </a:r>
              <a:endParaRPr lang="hr-HR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7" name="Pravokutnik 36"/>
            <p:cNvSpPr/>
            <p:nvPr/>
          </p:nvSpPr>
          <p:spPr>
            <a:xfrm>
              <a:off x="5384143" y="2581984"/>
              <a:ext cx="686406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3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A5</a:t>
              </a:r>
              <a:endPara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38" name="Ravni poveznik sa strelicom 37"/>
            <p:cNvCxnSpPr/>
            <p:nvPr/>
          </p:nvCxnSpPr>
          <p:spPr>
            <a:xfrm>
              <a:off x="6095999" y="2905149"/>
              <a:ext cx="687901" cy="133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upa 47"/>
          <p:cNvGrpSpPr/>
          <p:nvPr/>
        </p:nvGrpSpPr>
        <p:grpSpPr>
          <a:xfrm>
            <a:off x="557523" y="4282007"/>
            <a:ext cx="10884429" cy="1200329"/>
            <a:chOff x="690209" y="4026161"/>
            <a:chExt cx="10884429" cy="1200329"/>
          </a:xfrm>
        </p:grpSpPr>
        <p:grpSp>
          <p:nvGrpSpPr>
            <p:cNvPr id="43" name="Grupa 42"/>
            <p:cNvGrpSpPr/>
            <p:nvPr/>
          </p:nvGrpSpPr>
          <p:grpSpPr>
            <a:xfrm>
              <a:off x="690209" y="4303159"/>
              <a:ext cx="6656477" cy="646331"/>
              <a:chOff x="1005770" y="5095242"/>
              <a:chExt cx="6656477" cy="646331"/>
            </a:xfrm>
          </p:grpSpPr>
          <p:sp>
            <p:nvSpPr>
              <p:cNvPr id="35" name="Pravokutnik 34"/>
              <p:cNvSpPr/>
              <p:nvPr/>
            </p:nvSpPr>
            <p:spPr>
              <a:xfrm>
                <a:off x="1005770" y="5095242"/>
                <a:ext cx="4082977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hr-HR" sz="3600" b="0" cap="none" spc="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APSOLUTNA ADRESA</a:t>
                </a:r>
                <a:endParaRPr lang="hr-H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grpSp>
            <p:nvGrpSpPr>
              <p:cNvPr id="42" name="Grupa 41"/>
              <p:cNvGrpSpPr/>
              <p:nvPr/>
            </p:nvGrpSpPr>
            <p:grpSpPr>
              <a:xfrm>
                <a:off x="5088747" y="5095242"/>
                <a:ext cx="2573500" cy="646331"/>
                <a:chOff x="5655606" y="4197424"/>
                <a:chExt cx="2573500" cy="646331"/>
              </a:xfrm>
            </p:grpSpPr>
            <p:sp>
              <p:nvSpPr>
                <p:cNvPr id="39" name="Pravokutnik 38"/>
                <p:cNvSpPr/>
                <p:nvPr/>
              </p:nvSpPr>
              <p:spPr>
                <a:xfrm>
                  <a:off x="6386722" y="4197424"/>
                  <a:ext cx="1154483" cy="64633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hr-HR" sz="3600" b="0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rPr>
                    <a:t>$A$5</a:t>
                  </a:r>
                  <a:endParaRPr lang="hr-HR" sz="3600" b="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endParaRPr>
                </a:p>
              </p:txBody>
            </p:sp>
            <p:cxnSp>
              <p:nvCxnSpPr>
                <p:cNvPr id="40" name="Ravni poveznik sa strelicom 39"/>
                <p:cNvCxnSpPr/>
                <p:nvPr/>
              </p:nvCxnSpPr>
              <p:spPr>
                <a:xfrm>
                  <a:off x="7541205" y="4516408"/>
                  <a:ext cx="687901" cy="133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avni poveznik sa strelicom 40"/>
                <p:cNvCxnSpPr/>
                <p:nvPr/>
              </p:nvCxnSpPr>
              <p:spPr>
                <a:xfrm>
                  <a:off x="5655606" y="4516408"/>
                  <a:ext cx="687901" cy="133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4" name="Pravokutnik 43"/>
            <p:cNvSpPr/>
            <p:nvPr/>
          </p:nvSpPr>
          <p:spPr>
            <a:xfrm>
              <a:off x="7346686" y="4026161"/>
              <a:ext cx="4227952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3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Pri kopiranju formula </a:t>
              </a:r>
            </a:p>
            <a:p>
              <a:pPr algn="ctr"/>
              <a:r>
                <a:rPr lang="hr-HR" sz="36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adresa se </a:t>
              </a:r>
              <a:r>
                <a:rPr lang="hr-HR" sz="36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ne mijenja</a:t>
              </a:r>
              <a:endParaRPr lang="hr-HR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695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65989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Istražite kakve su mješovite adrese ćelija.</a:t>
            </a:r>
            <a:endParaRPr lang="hr-HR" dirty="0"/>
          </a:p>
        </p:txBody>
      </p:sp>
      <p:grpSp>
        <p:nvGrpSpPr>
          <p:cNvPr id="6" name="Grupa 5"/>
          <p:cNvGrpSpPr/>
          <p:nvPr/>
        </p:nvGrpSpPr>
        <p:grpSpPr>
          <a:xfrm>
            <a:off x="2078316" y="2880541"/>
            <a:ext cx="2933466" cy="646332"/>
            <a:chOff x="3162533" y="3403055"/>
            <a:chExt cx="2933466" cy="646332"/>
          </a:xfrm>
        </p:grpSpPr>
        <p:sp>
          <p:nvSpPr>
            <p:cNvPr id="4" name="Pravokutnik 3"/>
            <p:cNvSpPr/>
            <p:nvPr/>
          </p:nvSpPr>
          <p:spPr>
            <a:xfrm>
              <a:off x="3162533" y="3403056"/>
              <a:ext cx="920445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3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A$5</a:t>
              </a:r>
              <a:endPara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5" name="Pravokutnik 4"/>
            <p:cNvSpPr/>
            <p:nvPr/>
          </p:nvSpPr>
          <p:spPr>
            <a:xfrm>
              <a:off x="5175554" y="3403055"/>
              <a:ext cx="920445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3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$A5</a:t>
              </a:r>
              <a:endPara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690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276</Words>
  <Application>Microsoft Office PowerPoint</Application>
  <PresentationFormat>Široki zaslon</PresentationFormat>
  <Paragraphs>54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Obrada podataka – matematičke formule i funkcije</vt:lpstr>
      <vt:lpstr>Prisjetimo se – osnovne funkcije</vt:lpstr>
      <vt:lpstr>Ostale funkcije u Excelu</vt:lpstr>
      <vt:lpstr>ZADATAK</vt:lpstr>
      <vt:lpstr>Ugnježđivanje funkcija u Excelu</vt:lpstr>
      <vt:lpstr>Primjer – funkcija IF (ako)</vt:lpstr>
      <vt:lpstr>Kopiranje formula</vt:lpstr>
      <vt:lpstr>Vrste adresa u Excelu</vt:lpstr>
      <vt:lpstr>ZADATAK</vt:lpstr>
      <vt:lpstr>Nizovi podataka</vt:lpstr>
      <vt:lpstr>Primjer – stvaranje niza brojeva</vt:lpstr>
      <vt:lpstr>Formati brojeva u ćelijama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23</cp:revision>
  <dcterms:created xsi:type="dcterms:W3CDTF">2021-04-08T02:08:44Z</dcterms:created>
  <dcterms:modified xsi:type="dcterms:W3CDTF">2021-08-04T08:37:49Z</dcterms:modified>
</cp:coreProperties>
</file>